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DM Sans" panose="020B0604020202020204" charset="0"/>
      <p:regular r:id="rId13"/>
    </p:embeddedFont>
    <p:embeddedFont>
      <p:font typeface="DM Sans Bold" panose="020B0604020202020204" charset="0"/>
      <p:regular r:id="rId14"/>
    </p:embeddedFont>
    <p:embeddedFont>
      <p:font typeface="Open Sans Bold" panose="020B0604020202020204" charset="0"/>
      <p:regular r:id="rId15"/>
    </p:embeddedFont>
    <p:embeddedFont>
      <p:font typeface="Roca Two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4.svg"/><Relationship Id="rId2" Type="http://schemas.openxmlformats.org/officeDocument/2006/relationships/image" Target="../media/image1.jpe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2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24781" y="1195278"/>
            <a:ext cx="7896444" cy="7896444"/>
          </a:xfrm>
          <a:custGeom>
            <a:avLst/>
            <a:gdLst/>
            <a:ahLst/>
            <a:cxnLst/>
            <a:rect l="l" t="t" r="r" b="b"/>
            <a:pathLst>
              <a:path w="7896444" h="7896444">
                <a:moveTo>
                  <a:pt x="0" y="0"/>
                </a:moveTo>
                <a:lnTo>
                  <a:pt x="7896444" y="0"/>
                </a:lnTo>
                <a:lnTo>
                  <a:pt x="7896444" y="7896444"/>
                </a:lnTo>
                <a:lnTo>
                  <a:pt x="0" y="7896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98512" y="464502"/>
            <a:ext cx="8545488" cy="9095347"/>
            <a:chOff x="0" y="0"/>
            <a:chExt cx="3038396" cy="32339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38396" cy="3233901"/>
            </a:xfrm>
            <a:custGeom>
              <a:avLst/>
              <a:gdLst/>
              <a:ahLst/>
              <a:cxnLst/>
              <a:rect l="l" t="t" r="r" b="b"/>
              <a:pathLst>
                <a:path w="3038396" h="3233901">
                  <a:moveTo>
                    <a:pt x="0" y="0"/>
                  </a:moveTo>
                  <a:lnTo>
                    <a:pt x="3038396" y="0"/>
                  </a:lnTo>
                  <a:lnTo>
                    <a:pt x="3038396" y="3233901"/>
                  </a:lnTo>
                  <a:lnTo>
                    <a:pt x="0" y="3233901"/>
                  </a:lnTo>
                  <a:close/>
                </a:path>
              </a:pathLst>
            </a:custGeom>
            <a:solidFill>
              <a:srgbClr val="E1C39D">
                <a:alpha val="84706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038396" cy="3262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75163" y="816083"/>
            <a:ext cx="8392186" cy="8392186"/>
          </a:xfrm>
          <a:custGeom>
            <a:avLst/>
            <a:gdLst/>
            <a:ahLst/>
            <a:cxnLst/>
            <a:rect l="l" t="t" r="r" b="b"/>
            <a:pathLst>
              <a:path w="8392186" h="8392186">
                <a:moveTo>
                  <a:pt x="0" y="0"/>
                </a:moveTo>
                <a:lnTo>
                  <a:pt x="8392186" y="0"/>
                </a:lnTo>
                <a:lnTo>
                  <a:pt x="8392186" y="8392186"/>
                </a:lnTo>
                <a:lnTo>
                  <a:pt x="0" y="8392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98512" y="595827"/>
            <a:ext cx="8545488" cy="9095347"/>
            <a:chOff x="0" y="0"/>
            <a:chExt cx="3038396" cy="3233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38396" cy="3233901"/>
            </a:xfrm>
            <a:custGeom>
              <a:avLst/>
              <a:gdLst/>
              <a:ahLst/>
              <a:cxnLst/>
              <a:rect l="l" t="t" r="r" b="b"/>
              <a:pathLst>
                <a:path w="3038396" h="3233901">
                  <a:moveTo>
                    <a:pt x="0" y="0"/>
                  </a:moveTo>
                  <a:lnTo>
                    <a:pt x="3038396" y="0"/>
                  </a:lnTo>
                  <a:lnTo>
                    <a:pt x="3038396" y="3233901"/>
                  </a:lnTo>
                  <a:lnTo>
                    <a:pt x="0" y="3233901"/>
                  </a:lnTo>
                  <a:close/>
                </a:path>
              </a:pathLst>
            </a:custGeom>
            <a:solidFill>
              <a:srgbClr val="E1C39D">
                <a:alpha val="8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038396" cy="3262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380839" y="924010"/>
            <a:ext cx="8396995" cy="8438980"/>
          </a:xfrm>
          <a:custGeom>
            <a:avLst/>
            <a:gdLst/>
            <a:ahLst/>
            <a:cxnLst/>
            <a:rect l="l" t="t" r="r" b="b"/>
            <a:pathLst>
              <a:path w="8396995" h="8438980">
                <a:moveTo>
                  <a:pt x="0" y="0"/>
                </a:moveTo>
                <a:lnTo>
                  <a:pt x="8396995" y="0"/>
                </a:lnTo>
                <a:lnTo>
                  <a:pt x="8396995" y="8438980"/>
                </a:lnTo>
                <a:lnTo>
                  <a:pt x="0" y="8438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54113" y="2449631"/>
            <a:ext cx="8034285" cy="1244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3"/>
              </a:lnSpc>
            </a:pPr>
            <a:r>
              <a:rPr lang="en-US" sz="5099" spc="-117">
                <a:solidFill>
                  <a:srgbClr val="402E0D"/>
                </a:solidFill>
                <a:latin typeface="Roca Two"/>
                <a:ea typeface="Roca Two"/>
                <a:cs typeface="Roca Two"/>
                <a:sym typeface="Roca Two"/>
              </a:rPr>
              <a:t>¿QUÉ ES SEASIDE RESORT MANAGER?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4627" y="4439794"/>
            <a:ext cx="7833258" cy="3919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Seaside Resort Manager es un sistema para balnearios que permite administrar de forma digital reservas, carpas, actividades y otros servicios, haciendo más ágil y ordenada la gestión del complejo.</a:t>
            </a:r>
          </a:p>
          <a:p>
            <a:pPr algn="ctr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292594" y="2341771"/>
            <a:ext cx="8380303" cy="5300779"/>
            <a:chOff x="0" y="0"/>
            <a:chExt cx="1744295" cy="11033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44295" cy="1103316"/>
            </a:xfrm>
            <a:custGeom>
              <a:avLst/>
              <a:gdLst/>
              <a:ahLst/>
              <a:cxnLst/>
              <a:rect l="l" t="t" r="r" b="b"/>
              <a:pathLst>
                <a:path w="1744295" h="1103316">
                  <a:moveTo>
                    <a:pt x="14781" y="0"/>
                  </a:moveTo>
                  <a:lnTo>
                    <a:pt x="1729513" y="0"/>
                  </a:lnTo>
                  <a:cubicBezTo>
                    <a:pt x="1733434" y="0"/>
                    <a:pt x="1737193" y="1557"/>
                    <a:pt x="1739965" y="4329"/>
                  </a:cubicBezTo>
                  <a:cubicBezTo>
                    <a:pt x="1742737" y="7101"/>
                    <a:pt x="1744295" y="10861"/>
                    <a:pt x="1744295" y="14781"/>
                  </a:cubicBezTo>
                  <a:lnTo>
                    <a:pt x="1744295" y="1088535"/>
                  </a:lnTo>
                  <a:cubicBezTo>
                    <a:pt x="1744295" y="1092455"/>
                    <a:pt x="1742737" y="1096214"/>
                    <a:pt x="1739965" y="1098986"/>
                  </a:cubicBezTo>
                  <a:cubicBezTo>
                    <a:pt x="1737193" y="1101758"/>
                    <a:pt x="1733434" y="1103316"/>
                    <a:pt x="1729513" y="1103316"/>
                  </a:cubicBezTo>
                  <a:lnTo>
                    <a:pt x="14781" y="1103316"/>
                  </a:lnTo>
                  <a:cubicBezTo>
                    <a:pt x="10861" y="1103316"/>
                    <a:pt x="7101" y="1101758"/>
                    <a:pt x="4329" y="1098986"/>
                  </a:cubicBezTo>
                  <a:cubicBezTo>
                    <a:pt x="1557" y="1096214"/>
                    <a:pt x="0" y="1092455"/>
                    <a:pt x="0" y="1088535"/>
                  </a:cubicBezTo>
                  <a:lnTo>
                    <a:pt x="0" y="14781"/>
                  </a:lnTo>
                  <a:cubicBezTo>
                    <a:pt x="0" y="10861"/>
                    <a:pt x="1557" y="7101"/>
                    <a:pt x="4329" y="4329"/>
                  </a:cubicBezTo>
                  <a:cubicBezTo>
                    <a:pt x="7101" y="1557"/>
                    <a:pt x="10861" y="0"/>
                    <a:pt x="14781" y="0"/>
                  </a:cubicBezTo>
                  <a:close/>
                </a:path>
              </a:pathLst>
            </a:custGeom>
            <a:solidFill>
              <a:srgbClr val="E1C39D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744295" cy="1103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49144" y="3848236"/>
            <a:ext cx="6470051" cy="6438764"/>
          </a:xfrm>
          <a:custGeom>
            <a:avLst/>
            <a:gdLst/>
            <a:ahLst/>
            <a:cxnLst/>
            <a:rect l="l" t="t" r="r" b="b"/>
            <a:pathLst>
              <a:path w="6470051" h="6438764">
                <a:moveTo>
                  <a:pt x="0" y="0"/>
                </a:moveTo>
                <a:lnTo>
                  <a:pt x="6470051" y="0"/>
                </a:lnTo>
                <a:lnTo>
                  <a:pt x="6470051" y="6438764"/>
                </a:lnTo>
                <a:lnTo>
                  <a:pt x="0" y="6438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21025" y="1953151"/>
            <a:ext cx="5926289" cy="882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6500" spc="-149">
                <a:solidFill>
                  <a:srgbClr val="402E0D"/>
                </a:solidFill>
                <a:latin typeface="Roca Two"/>
                <a:ea typeface="Roca Two"/>
                <a:cs typeface="Roca Two"/>
                <a:sym typeface="Roca Two"/>
              </a:rPr>
              <a:t>DIAGNÓSTICO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99393" y="2718226"/>
            <a:ext cx="7966706" cy="4481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Actualmente, muchos balnearios continúan gestionando sus reservas de manera manual, lo que genera diversas dificultades, como:</a:t>
            </a:r>
          </a:p>
          <a:p>
            <a:pPr marL="690890" lvl="1" indent="-345445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Desorden administrativo.</a:t>
            </a:r>
          </a:p>
          <a:p>
            <a:pPr marL="690890" lvl="1" indent="-345445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Pérdida de información.</a:t>
            </a:r>
          </a:p>
          <a:p>
            <a:pPr marL="690890" lvl="1" indent="-345445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Duplicado de turnos.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88814" y="861090"/>
            <a:ext cx="8954258" cy="3965904"/>
            <a:chOff x="0" y="0"/>
            <a:chExt cx="2440939" cy="10811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40939" cy="1081109"/>
            </a:xfrm>
            <a:custGeom>
              <a:avLst/>
              <a:gdLst/>
              <a:ahLst/>
              <a:cxnLst/>
              <a:rect l="l" t="t" r="r" b="b"/>
              <a:pathLst>
                <a:path w="2440939" h="1081109">
                  <a:moveTo>
                    <a:pt x="12969" y="0"/>
                  </a:moveTo>
                  <a:lnTo>
                    <a:pt x="2427970" y="0"/>
                  </a:lnTo>
                  <a:cubicBezTo>
                    <a:pt x="2431410" y="0"/>
                    <a:pt x="2434708" y="1366"/>
                    <a:pt x="2437141" y="3799"/>
                  </a:cubicBezTo>
                  <a:cubicBezTo>
                    <a:pt x="2439573" y="6231"/>
                    <a:pt x="2440939" y="9529"/>
                    <a:pt x="2440939" y="12969"/>
                  </a:cubicBezTo>
                  <a:lnTo>
                    <a:pt x="2440939" y="1068140"/>
                  </a:lnTo>
                  <a:cubicBezTo>
                    <a:pt x="2440939" y="1071580"/>
                    <a:pt x="2439573" y="1074878"/>
                    <a:pt x="2437141" y="1077311"/>
                  </a:cubicBezTo>
                  <a:cubicBezTo>
                    <a:pt x="2434708" y="1079743"/>
                    <a:pt x="2431410" y="1081109"/>
                    <a:pt x="2427970" y="1081109"/>
                  </a:cubicBezTo>
                  <a:lnTo>
                    <a:pt x="12969" y="1081109"/>
                  </a:lnTo>
                  <a:cubicBezTo>
                    <a:pt x="9529" y="1081109"/>
                    <a:pt x="6231" y="1079743"/>
                    <a:pt x="3799" y="1077311"/>
                  </a:cubicBezTo>
                  <a:cubicBezTo>
                    <a:pt x="1366" y="1074878"/>
                    <a:pt x="0" y="1071580"/>
                    <a:pt x="0" y="1068140"/>
                  </a:cubicBezTo>
                  <a:lnTo>
                    <a:pt x="0" y="12969"/>
                  </a:lnTo>
                  <a:cubicBezTo>
                    <a:pt x="0" y="9529"/>
                    <a:pt x="1366" y="6231"/>
                    <a:pt x="3799" y="3799"/>
                  </a:cubicBezTo>
                  <a:cubicBezTo>
                    <a:pt x="6231" y="1366"/>
                    <a:pt x="9529" y="0"/>
                    <a:pt x="12969" y="0"/>
                  </a:cubicBezTo>
                  <a:close/>
                </a:path>
              </a:pathLst>
            </a:custGeom>
            <a:solidFill>
              <a:srgbClr val="E1C39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0"/>
              <a:ext cx="2440939" cy="985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88814" y="5441746"/>
            <a:ext cx="8954258" cy="3993343"/>
            <a:chOff x="0" y="0"/>
            <a:chExt cx="2460107" cy="10971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60107" cy="1097137"/>
            </a:xfrm>
            <a:custGeom>
              <a:avLst/>
              <a:gdLst/>
              <a:ahLst/>
              <a:cxnLst/>
              <a:rect l="l" t="t" r="r" b="b"/>
              <a:pathLst>
                <a:path w="2460107" h="1097137">
                  <a:moveTo>
                    <a:pt x="12969" y="0"/>
                  </a:moveTo>
                  <a:lnTo>
                    <a:pt x="2447138" y="0"/>
                  </a:lnTo>
                  <a:cubicBezTo>
                    <a:pt x="2454301" y="0"/>
                    <a:pt x="2460107" y="5806"/>
                    <a:pt x="2460107" y="12969"/>
                  </a:cubicBezTo>
                  <a:lnTo>
                    <a:pt x="2460107" y="1084168"/>
                  </a:lnTo>
                  <a:cubicBezTo>
                    <a:pt x="2460107" y="1087608"/>
                    <a:pt x="2458741" y="1090907"/>
                    <a:pt x="2456309" y="1093339"/>
                  </a:cubicBezTo>
                  <a:cubicBezTo>
                    <a:pt x="2453877" y="1095771"/>
                    <a:pt x="2450578" y="1097137"/>
                    <a:pt x="2447138" y="1097137"/>
                  </a:cubicBezTo>
                  <a:lnTo>
                    <a:pt x="12969" y="1097137"/>
                  </a:lnTo>
                  <a:cubicBezTo>
                    <a:pt x="9529" y="1097137"/>
                    <a:pt x="6231" y="1095771"/>
                    <a:pt x="3799" y="1093339"/>
                  </a:cubicBezTo>
                  <a:cubicBezTo>
                    <a:pt x="1366" y="1090907"/>
                    <a:pt x="0" y="1087608"/>
                    <a:pt x="0" y="1084168"/>
                  </a:cubicBezTo>
                  <a:lnTo>
                    <a:pt x="0" y="12969"/>
                  </a:lnTo>
                  <a:cubicBezTo>
                    <a:pt x="0" y="9529"/>
                    <a:pt x="1366" y="6231"/>
                    <a:pt x="3799" y="3799"/>
                  </a:cubicBezTo>
                  <a:cubicBezTo>
                    <a:pt x="6231" y="1366"/>
                    <a:pt x="9529" y="0"/>
                    <a:pt x="12969" y="0"/>
                  </a:cubicBezTo>
                  <a:close/>
                </a:path>
              </a:pathLst>
            </a:custGeom>
            <a:solidFill>
              <a:srgbClr val="E1C39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95250"/>
              <a:ext cx="2460107" cy="10018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57340" y="3967629"/>
            <a:ext cx="4665150" cy="4669684"/>
          </a:xfrm>
          <a:custGeom>
            <a:avLst/>
            <a:gdLst/>
            <a:ahLst/>
            <a:cxnLst/>
            <a:rect l="l" t="t" r="r" b="b"/>
            <a:pathLst>
              <a:path w="4665150" h="4669684">
                <a:moveTo>
                  <a:pt x="0" y="0"/>
                </a:moveTo>
                <a:lnTo>
                  <a:pt x="4665150" y="0"/>
                </a:lnTo>
                <a:lnTo>
                  <a:pt x="4665150" y="4669684"/>
                </a:lnTo>
                <a:lnTo>
                  <a:pt x="0" y="466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57340" y="2343010"/>
            <a:ext cx="4665150" cy="882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6500" spc="-149">
                <a:solidFill>
                  <a:srgbClr val="402E0D"/>
                </a:solidFill>
                <a:latin typeface="Roca Two"/>
                <a:ea typeface="Roca Two"/>
                <a:cs typeface="Roca Two"/>
                <a:sym typeface="Roca Two"/>
              </a:rPr>
              <a:t>OBJETIVOS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33670" y="1187962"/>
            <a:ext cx="8498178" cy="324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PROPUESTA: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Un sistema digital que permita: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registro claro, seguro y eficiente.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Control en tiempo real de la disponibilidad.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Generación de reportes básicos para una mejor toma de decisiones.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20395" y="5782338"/>
            <a:ext cx="8124728" cy="324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BENEFICIOS:</a:t>
            </a:r>
          </a:p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Optimización del trabajo del personal administrativo.</a:t>
            </a:r>
          </a:p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Mejora de la organización interna.</a:t>
            </a:r>
          </a:p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Servicio más ágil, confiable y de mayor calidad para los clientes.</a:t>
            </a: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82853" y="3824192"/>
            <a:ext cx="5861147" cy="3954209"/>
            <a:chOff x="0" y="0"/>
            <a:chExt cx="1030261" cy="6950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0261" cy="695063"/>
            </a:xfrm>
            <a:custGeom>
              <a:avLst/>
              <a:gdLst/>
              <a:ahLst/>
              <a:cxnLst/>
              <a:rect l="l" t="t" r="r" b="b"/>
              <a:pathLst>
                <a:path w="1030261" h="695063">
                  <a:moveTo>
                    <a:pt x="21134" y="0"/>
                  </a:moveTo>
                  <a:lnTo>
                    <a:pt x="1009127" y="0"/>
                  </a:lnTo>
                  <a:cubicBezTo>
                    <a:pt x="1014732" y="0"/>
                    <a:pt x="1020108" y="2227"/>
                    <a:pt x="1024071" y="6190"/>
                  </a:cubicBezTo>
                  <a:cubicBezTo>
                    <a:pt x="1028034" y="10153"/>
                    <a:pt x="1030261" y="15529"/>
                    <a:pt x="1030261" y="21134"/>
                  </a:cubicBezTo>
                  <a:lnTo>
                    <a:pt x="1030261" y="673929"/>
                  </a:lnTo>
                  <a:cubicBezTo>
                    <a:pt x="1030261" y="679534"/>
                    <a:pt x="1028034" y="684910"/>
                    <a:pt x="1024071" y="688873"/>
                  </a:cubicBezTo>
                  <a:cubicBezTo>
                    <a:pt x="1020108" y="692837"/>
                    <a:pt x="1014732" y="695063"/>
                    <a:pt x="1009127" y="695063"/>
                  </a:cubicBezTo>
                  <a:lnTo>
                    <a:pt x="21134" y="695063"/>
                  </a:lnTo>
                  <a:cubicBezTo>
                    <a:pt x="15529" y="695063"/>
                    <a:pt x="10154" y="692837"/>
                    <a:pt x="6190" y="688873"/>
                  </a:cubicBezTo>
                  <a:cubicBezTo>
                    <a:pt x="2227" y="684910"/>
                    <a:pt x="0" y="679534"/>
                    <a:pt x="0" y="673929"/>
                  </a:cubicBezTo>
                  <a:lnTo>
                    <a:pt x="0" y="21134"/>
                  </a:lnTo>
                  <a:cubicBezTo>
                    <a:pt x="0" y="15529"/>
                    <a:pt x="2227" y="10154"/>
                    <a:pt x="6190" y="6190"/>
                  </a:cubicBezTo>
                  <a:cubicBezTo>
                    <a:pt x="10153" y="2227"/>
                    <a:pt x="15529" y="0"/>
                    <a:pt x="21134" y="0"/>
                  </a:cubicBezTo>
                  <a:close/>
                </a:path>
              </a:pathLst>
            </a:custGeom>
            <a:solidFill>
              <a:srgbClr val="E1C39D"/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30261" cy="742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1) Ingreso de la cantidad de filas y columnas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2) Se arman dos matrices (carpas y precios)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3) Se despliega el menú de opciones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30745" y="2819043"/>
            <a:ext cx="1765363" cy="17653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C39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872969" y="2680876"/>
            <a:ext cx="4157961" cy="6240842"/>
          </a:xfrm>
          <a:custGeom>
            <a:avLst/>
            <a:gdLst/>
            <a:ahLst/>
            <a:cxnLst/>
            <a:rect l="l" t="t" r="r" b="b"/>
            <a:pathLst>
              <a:path w="4157961" h="6240842">
                <a:moveTo>
                  <a:pt x="0" y="0"/>
                </a:moveTo>
                <a:lnTo>
                  <a:pt x="4157961" y="0"/>
                </a:lnTo>
                <a:lnTo>
                  <a:pt x="4157961" y="6240842"/>
                </a:lnTo>
                <a:lnTo>
                  <a:pt x="0" y="6240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336050" y="1361005"/>
            <a:ext cx="7615899" cy="882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6500" spc="-149">
                <a:solidFill>
                  <a:srgbClr val="402E0D"/>
                </a:solidFill>
                <a:latin typeface="Roca Two"/>
                <a:ea typeface="Roca Two"/>
                <a:cs typeface="Roca Two"/>
                <a:sym typeface="Roca Two"/>
              </a:rPr>
              <a:t>ALCANCE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92141" y="3327793"/>
            <a:ext cx="1842570" cy="747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4963" b="1" spc="-17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MAIN</a:t>
            </a: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63660" y="1910446"/>
            <a:ext cx="1012189" cy="101218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C39D">
                <a:alpha val="76863"/>
              </a:srgbClr>
            </a:solidFill>
            <a:ln w="19050" cap="sq">
              <a:solidFill>
                <a:srgbClr val="402E0D">
                  <a:alpha val="76863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808262" y="2335438"/>
            <a:ext cx="2355398" cy="521132"/>
          </a:xfrm>
          <a:custGeom>
            <a:avLst/>
            <a:gdLst/>
            <a:ahLst/>
            <a:cxnLst/>
            <a:rect l="l" t="t" r="r" b="b"/>
            <a:pathLst>
              <a:path w="2355398" h="521132">
                <a:moveTo>
                  <a:pt x="0" y="0"/>
                </a:moveTo>
                <a:lnTo>
                  <a:pt x="2355398" y="0"/>
                </a:lnTo>
                <a:lnTo>
                  <a:pt x="2355398" y="521132"/>
                </a:lnTo>
                <a:lnTo>
                  <a:pt x="0" y="52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678248" y="2582497"/>
            <a:ext cx="2991507" cy="680276"/>
            <a:chOff x="0" y="0"/>
            <a:chExt cx="525841" cy="1195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25841" cy="119578"/>
            </a:xfrm>
            <a:custGeom>
              <a:avLst/>
              <a:gdLst/>
              <a:ahLst/>
              <a:cxnLst/>
              <a:rect l="l" t="t" r="r" b="b"/>
              <a:pathLst>
                <a:path w="525841" h="119578">
                  <a:moveTo>
                    <a:pt x="41407" y="0"/>
                  </a:moveTo>
                  <a:lnTo>
                    <a:pt x="484434" y="0"/>
                  </a:lnTo>
                  <a:cubicBezTo>
                    <a:pt x="495416" y="0"/>
                    <a:pt x="505948" y="4363"/>
                    <a:pt x="513713" y="12128"/>
                  </a:cubicBezTo>
                  <a:cubicBezTo>
                    <a:pt x="521479" y="19893"/>
                    <a:pt x="525841" y="30426"/>
                    <a:pt x="525841" y="41407"/>
                  </a:cubicBezTo>
                  <a:lnTo>
                    <a:pt x="525841" y="78170"/>
                  </a:lnTo>
                  <a:cubicBezTo>
                    <a:pt x="525841" y="89152"/>
                    <a:pt x="521479" y="99684"/>
                    <a:pt x="513713" y="107450"/>
                  </a:cubicBezTo>
                  <a:cubicBezTo>
                    <a:pt x="505948" y="115215"/>
                    <a:pt x="495416" y="119578"/>
                    <a:pt x="484434" y="119578"/>
                  </a:cubicBezTo>
                  <a:lnTo>
                    <a:pt x="41407" y="119578"/>
                  </a:lnTo>
                  <a:cubicBezTo>
                    <a:pt x="30426" y="119578"/>
                    <a:pt x="19893" y="115215"/>
                    <a:pt x="12128" y="107450"/>
                  </a:cubicBezTo>
                  <a:cubicBezTo>
                    <a:pt x="4363" y="99684"/>
                    <a:pt x="0" y="89152"/>
                    <a:pt x="0" y="78170"/>
                  </a:cubicBezTo>
                  <a:lnTo>
                    <a:pt x="0" y="41407"/>
                  </a:lnTo>
                  <a:cubicBezTo>
                    <a:pt x="0" y="30426"/>
                    <a:pt x="4363" y="19893"/>
                    <a:pt x="12128" y="12128"/>
                  </a:cubicBezTo>
                  <a:cubicBezTo>
                    <a:pt x="19893" y="4363"/>
                    <a:pt x="30426" y="0"/>
                    <a:pt x="41407" y="0"/>
                  </a:cubicBezTo>
                  <a:close/>
                </a:path>
              </a:pathLst>
            </a:custGeom>
            <a:solidFill>
              <a:srgbClr val="E1C39D"/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25841" cy="157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000121" y="2144749"/>
            <a:ext cx="1339268" cy="5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607" b="1" spc="-126">
                <a:solidFill>
                  <a:srgbClr val="000000">
                    <a:alpha val="76863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09384" y="2733671"/>
            <a:ext cx="4729235" cy="425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3104" spc="-71">
                <a:solidFill>
                  <a:srgbClr val="402E0D"/>
                </a:solidFill>
                <a:latin typeface="Roca Two"/>
                <a:ea typeface="Roca Two"/>
                <a:cs typeface="Roca Two"/>
                <a:sym typeface="Roca Two"/>
              </a:rPr>
              <a:t>Reservar carpa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265758" y="2948755"/>
            <a:ext cx="1012189" cy="101218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C39D">
                <a:alpha val="76863"/>
              </a:srgbClr>
            </a:solidFill>
            <a:ln w="19050" cap="sq">
              <a:solidFill>
                <a:srgbClr val="402E0D">
                  <a:alpha val="76863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796659" y="2698147"/>
            <a:ext cx="1859499" cy="1020040"/>
          </a:xfrm>
          <a:custGeom>
            <a:avLst/>
            <a:gdLst/>
            <a:ahLst/>
            <a:cxnLst/>
            <a:rect l="l" t="t" r="r" b="b"/>
            <a:pathLst>
              <a:path w="1859499" h="1020040">
                <a:moveTo>
                  <a:pt x="0" y="0"/>
                </a:moveTo>
                <a:lnTo>
                  <a:pt x="1859499" y="0"/>
                </a:lnTo>
                <a:lnTo>
                  <a:pt x="1859499" y="1020040"/>
                </a:lnTo>
                <a:lnTo>
                  <a:pt x="0" y="1020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9449408" y="3620806"/>
            <a:ext cx="3185492" cy="680276"/>
            <a:chOff x="0" y="0"/>
            <a:chExt cx="559940" cy="11957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59940" cy="119578"/>
            </a:xfrm>
            <a:custGeom>
              <a:avLst/>
              <a:gdLst/>
              <a:ahLst/>
              <a:cxnLst/>
              <a:rect l="l" t="t" r="r" b="b"/>
              <a:pathLst>
                <a:path w="559940" h="119578">
                  <a:moveTo>
                    <a:pt x="38886" y="0"/>
                  </a:moveTo>
                  <a:lnTo>
                    <a:pt x="521054" y="0"/>
                  </a:lnTo>
                  <a:cubicBezTo>
                    <a:pt x="542530" y="0"/>
                    <a:pt x="559940" y="17410"/>
                    <a:pt x="559940" y="38886"/>
                  </a:cubicBezTo>
                  <a:lnTo>
                    <a:pt x="559940" y="80692"/>
                  </a:lnTo>
                  <a:cubicBezTo>
                    <a:pt x="559940" y="91005"/>
                    <a:pt x="555843" y="100896"/>
                    <a:pt x="548550" y="108188"/>
                  </a:cubicBezTo>
                  <a:cubicBezTo>
                    <a:pt x="541258" y="115481"/>
                    <a:pt x="531367" y="119578"/>
                    <a:pt x="521054" y="119578"/>
                  </a:cubicBezTo>
                  <a:lnTo>
                    <a:pt x="38886" y="119578"/>
                  </a:lnTo>
                  <a:cubicBezTo>
                    <a:pt x="17410" y="119578"/>
                    <a:pt x="0" y="102168"/>
                    <a:pt x="0" y="80692"/>
                  </a:cubicBezTo>
                  <a:lnTo>
                    <a:pt x="0" y="38886"/>
                  </a:lnTo>
                  <a:cubicBezTo>
                    <a:pt x="0" y="17410"/>
                    <a:pt x="17410" y="0"/>
                    <a:pt x="38886" y="0"/>
                  </a:cubicBezTo>
                  <a:close/>
                </a:path>
              </a:pathLst>
            </a:custGeom>
            <a:solidFill>
              <a:srgbClr val="E1C39D"/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559940" cy="157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669755" y="3797088"/>
            <a:ext cx="4729235" cy="425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3104" spc="-71">
                <a:solidFill>
                  <a:srgbClr val="402E0D"/>
                </a:solidFill>
                <a:latin typeface="Roca Two"/>
                <a:ea typeface="Roca Two"/>
                <a:cs typeface="Roca Two"/>
                <a:sym typeface="Roca Two"/>
              </a:rPr>
              <a:t>Cancelar carpa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659414" y="4797083"/>
            <a:ext cx="1012189" cy="101218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C39D">
                <a:alpha val="76863"/>
              </a:srgbClr>
            </a:solidFill>
            <a:ln w="19050" cap="sq">
              <a:solidFill>
                <a:srgbClr val="402E0D">
                  <a:alpha val="76863"/>
                </a:srgbClr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7207717" y="4609960"/>
            <a:ext cx="1462037" cy="1023426"/>
          </a:xfrm>
          <a:custGeom>
            <a:avLst/>
            <a:gdLst/>
            <a:ahLst/>
            <a:cxnLst/>
            <a:rect l="l" t="t" r="r" b="b"/>
            <a:pathLst>
              <a:path w="1462037" h="1023426">
                <a:moveTo>
                  <a:pt x="0" y="0"/>
                </a:moveTo>
                <a:lnTo>
                  <a:pt x="1462038" y="0"/>
                </a:lnTo>
                <a:lnTo>
                  <a:pt x="1462038" y="1023426"/>
                </a:lnTo>
                <a:lnTo>
                  <a:pt x="0" y="10234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6980016" y="5444025"/>
            <a:ext cx="2991507" cy="680276"/>
            <a:chOff x="0" y="0"/>
            <a:chExt cx="525841" cy="11957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25841" cy="119578"/>
            </a:xfrm>
            <a:custGeom>
              <a:avLst/>
              <a:gdLst/>
              <a:ahLst/>
              <a:cxnLst/>
              <a:rect l="l" t="t" r="r" b="b"/>
              <a:pathLst>
                <a:path w="525841" h="119578">
                  <a:moveTo>
                    <a:pt x="41407" y="0"/>
                  </a:moveTo>
                  <a:lnTo>
                    <a:pt x="484434" y="0"/>
                  </a:lnTo>
                  <a:cubicBezTo>
                    <a:pt x="495416" y="0"/>
                    <a:pt x="505948" y="4363"/>
                    <a:pt x="513713" y="12128"/>
                  </a:cubicBezTo>
                  <a:cubicBezTo>
                    <a:pt x="521479" y="19893"/>
                    <a:pt x="525841" y="30426"/>
                    <a:pt x="525841" y="41407"/>
                  </a:cubicBezTo>
                  <a:lnTo>
                    <a:pt x="525841" y="78170"/>
                  </a:lnTo>
                  <a:cubicBezTo>
                    <a:pt x="525841" y="89152"/>
                    <a:pt x="521479" y="99684"/>
                    <a:pt x="513713" y="107450"/>
                  </a:cubicBezTo>
                  <a:cubicBezTo>
                    <a:pt x="505948" y="115215"/>
                    <a:pt x="495416" y="119578"/>
                    <a:pt x="484434" y="119578"/>
                  </a:cubicBezTo>
                  <a:lnTo>
                    <a:pt x="41407" y="119578"/>
                  </a:lnTo>
                  <a:cubicBezTo>
                    <a:pt x="30426" y="119578"/>
                    <a:pt x="19893" y="115215"/>
                    <a:pt x="12128" y="107450"/>
                  </a:cubicBezTo>
                  <a:cubicBezTo>
                    <a:pt x="4363" y="99684"/>
                    <a:pt x="0" y="89152"/>
                    <a:pt x="0" y="78170"/>
                  </a:cubicBezTo>
                  <a:lnTo>
                    <a:pt x="0" y="41407"/>
                  </a:lnTo>
                  <a:cubicBezTo>
                    <a:pt x="0" y="30426"/>
                    <a:pt x="4363" y="19893"/>
                    <a:pt x="12128" y="12128"/>
                  </a:cubicBezTo>
                  <a:cubicBezTo>
                    <a:pt x="19893" y="4363"/>
                    <a:pt x="30426" y="0"/>
                    <a:pt x="41407" y="0"/>
                  </a:cubicBezTo>
                  <a:close/>
                </a:path>
              </a:pathLst>
            </a:custGeom>
            <a:solidFill>
              <a:srgbClr val="E1C39D"/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525841" cy="157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495874" y="5031386"/>
            <a:ext cx="1339268" cy="5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607" b="1" spc="-126">
                <a:solidFill>
                  <a:srgbClr val="000000">
                    <a:alpha val="76863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100804" y="5595199"/>
            <a:ext cx="4729235" cy="425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3104" spc="-71">
                <a:solidFill>
                  <a:srgbClr val="402E0D"/>
                </a:solidFill>
                <a:latin typeface="Roca Two"/>
                <a:ea typeface="Roca Two"/>
                <a:cs typeface="Roca Two"/>
                <a:sym typeface="Roca Two"/>
              </a:rPr>
              <a:t>Buscar carpa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4399377" y="6397526"/>
            <a:ext cx="1012189" cy="101218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C39D">
                <a:alpha val="76863"/>
              </a:srgbClr>
            </a:solidFill>
            <a:ln w="19050" cap="sq">
              <a:solidFill>
                <a:srgbClr val="402E0D">
                  <a:alpha val="76863"/>
                </a:srgbClr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395888" y="5877913"/>
            <a:ext cx="1675175" cy="1297499"/>
          </a:xfrm>
          <a:custGeom>
            <a:avLst/>
            <a:gdLst/>
            <a:ahLst/>
            <a:cxnLst/>
            <a:rect l="l" t="t" r="r" b="b"/>
            <a:pathLst>
              <a:path w="1675175" h="1297499">
                <a:moveTo>
                  <a:pt x="0" y="0"/>
                </a:moveTo>
                <a:lnTo>
                  <a:pt x="1675175" y="0"/>
                </a:lnTo>
                <a:lnTo>
                  <a:pt x="1675175" y="1297499"/>
                </a:lnTo>
                <a:lnTo>
                  <a:pt x="0" y="12974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1236655" y="7069576"/>
            <a:ext cx="3668817" cy="619925"/>
            <a:chOff x="0" y="0"/>
            <a:chExt cx="644897" cy="10896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44897" cy="108969"/>
            </a:xfrm>
            <a:custGeom>
              <a:avLst/>
              <a:gdLst/>
              <a:ahLst/>
              <a:cxnLst/>
              <a:rect l="l" t="t" r="r" b="b"/>
              <a:pathLst>
                <a:path w="644897" h="108969">
                  <a:moveTo>
                    <a:pt x="33763" y="0"/>
                  </a:moveTo>
                  <a:lnTo>
                    <a:pt x="611134" y="0"/>
                  </a:lnTo>
                  <a:cubicBezTo>
                    <a:pt x="629781" y="0"/>
                    <a:pt x="644897" y="15116"/>
                    <a:pt x="644897" y="33763"/>
                  </a:cubicBezTo>
                  <a:lnTo>
                    <a:pt x="644897" y="75206"/>
                  </a:lnTo>
                  <a:cubicBezTo>
                    <a:pt x="644897" y="84161"/>
                    <a:pt x="641340" y="92748"/>
                    <a:pt x="635008" y="99080"/>
                  </a:cubicBezTo>
                  <a:cubicBezTo>
                    <a:pt x="628677" y="105412"/>
                    <a:pt x="620089" y="108969"/>
                    <a:pt x="611134" y="108969"/>
                  </a:cubicBezTo>
                  <a:lnTo>
                    <a:pt x="33763" y="108969"/>
                  </a:lnTo>
                  <a:cubicBezTo>
                    <a:pt x="15116" y="108969"/>
                    <a:pt x="0" y="93853"/>
                    <a:pt x="0" y="75206"/>
                  </a:cubicBezTo>
                  <a:lnTo>
                    <a:pt x="0" y="33763"/>
                  </a:lnTo>
                  <a:cubicBezTo>
                    <a:pt x="0" y="24809"/>
                    <a:pt x="3557" y="16221"/>
                    <a:pt x="9889" y="9889"/>
                  </a:cubicBezTo>
                  <a:cubicBezTo>
                    <a:pt x="16221" y="3557"/>
                    <a:pt x="24809" y="0"/>
                    <a:pt x="33763" y="0"/>
                  </a:cubicBezTo>
                  <a:close/>
                </a:path>
              </a:pathLst>
            </a:custGeom>
            <a:solidFill>
              <a:srgbClr val="E1C39D"/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644897" cy="147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4235837" y="6631829"/>
            <a:ext cx="1339268" cy="5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607" b="1" spc="-126">
                <a:solidFill>
                  <a:srgbClr val="000000">
                    <a:alpha val="76863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25076" y="7220750"/>
            <a:ext cx="4729235" cy="425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3104" spc="-71">
                <a:solidFill>
                  <a:srgbClr val="402E0D"/>
                </a:solidFill>
                <a:latin typeface="Roca Two"/>
                <a:ea typeface="Roca Two"/>
                <a:cs typeface="Roca Two"/>
                <a:sym typeface="Roca Two"/>
              </a:rPr>
              <a:t>Ver matriz precios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6667907" y="8232426"/>
            <a:ext cx="1012189" cy="1012189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C39D">
                <a:alpha val="76863"/>
              </a:srgbClr>
            </a:solidFill>
            <a:ln w="19050" cap="sq">
              <a:solidFill>
                <a:srgbClr val="402E0D">
                  <a:alpha val="76863"/>
                </a:srgbClr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4707111" y="7737126"/>
            <a:ext cx="1291420" cy="1262363"/>
          </a:xfrm>
          <a:custGeom>
            <a:avLst/>
            <a:gdLst/>
            <a:ahLst/>
            <a:cxnLst/>
            <a:rect l="l" t="t" r="r" b="b"/>
            <a:pathLst>
              <a:path w="1291420" h="1262363">
                <a:moveTo>
                  <a:pt x="0" y="0"/>
                </a:moveTo>
                <a:lnTo>
                  <a:pt x="1291421" y="0"/>
                </a:lnTo>
                <a:lnTo>
                  <a:pt x="1291421" y="1262364"/>
                </a:lnTo>
                <a:lnTo>
                  <a:pt x="0" y="12623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42" name="Group 42"/>
          <p:cNvGrpSpPr/>
          <p:nvPr/>
        </p:nvGrpSpPr>
        <p:grpSpPr>
          <a:xfrm>
            <a:off x="4182495" y="8904477"/>
            <a:ext cx="2991507" cy="680276"/>
            <a:chOff x="0" y="0"/>
            <a:chExt cx="525841" cy="11957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25841" cy="119578"/>
            </a:xfrm>
            <a:custGeom>
              <a:avLst/>
              <a:gdLst/>
              <a:ahLst/>
              <a:cxnLst/>
              <a:rect l="l" t="t" r="r" b="b"/>
              <a:pathLst>
                <a:path w="525841" h="119578">
                  <a:moveTo>
                    <a:pt x="41407" y="0"/>
                  </a:moveTo>
                  <a:lnTo>
                    <a:pt x="484434" y="0"/>
                  </a:lnTo>
                  <a:cubicBezTo>
                    <a:pt x="495416" y="0"/>
                    <a:pt x="505948" y="4363"/>
                    <a:pt x="513713" y="12128"/>
                  </a:cubicBezTo>
                  <a:cubicBezTo>
                    <a:pt x="521479" y="19893"/>
                    <a:pt x="525841" y="30426"/>
                    <a:pt x="525841" y="41407"/>
                  </a:cubicBezTo>
                  <a:lnTo>
                    <a:pt x="525841" y="78170"/>
                  </a:lnTo>
                  <a:cubicBezTo>
                    <a:pt x="525841" y="89152"/>
                    <a:pt x="521479" y="99684"/>
                    <a:pt x="513713" y="107450"/>
                  </a:cubicBezTo>
                  <a:cubicBezTo>
                    <a:pt x="505948" y="115215"/>
                    <a:pt x="495416" y="119578"/>
                    <a:pt x="484434" y="119578"/>
                  </a:cubicBezTo>
                  <a:lnTo>
                    <a:pt x="41407" y="119578"/>
                  </a:lnTo>
                  <a:cubicBezTo>
                    <a:pt x="30426" y="119578"/>
                    <a:pt x="19893" y="115215"/>
                    <a:pt x="12128" y="107450"/>
                  </a:cubicBezTo>
                  <a:cubicBezTo>
                    <a:pt x="4363" y="99684"/>
                    <a:pt x="0" y="89152"/>
                    <a:pt x="0" y="78170"/>
                  </a:cubicBezTo>
                  <a:lnTo>
                    <a:pt x="0" y="41407"/>
                  </a:lnTo>
                  <a:cubicBezTo>
                    <a:pt x="0" y="30426"/>
                    <a:pt x="4363" y="19893"/>
                    <a:pt x="12128" y="12128"/>
                  </a:cubicBezTo>
                  <a:cubicBezTo>
                    <a:pt x="19893" y="4363"/>
                    <a:pt x="30426" y="0"/>
                    <a:pt x="41407" y="0"/>
                  </a:cubicBezTo>
                  <a:close/>
                </a:path>
              </a:pathLst>
            </a:custGeom>
            <a:solidFill>
              <a:srgbClr val="E1C39D"/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525841" cy="157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3313631" y="9105562"/>
            <a:ext cx="4729235" cy="425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3104" spc="-71">
                <a:solidFill>
                  <a:srgbClr val="402E0D"/>
                </a:solidFill>
                <a:latin typeface="Roca Two"/>
                <a:ea typeface="Roca Two"/>
                <a:cs typeface="Roca Two"/>
                <a:sym typeface="Roca Two"/>
              </a:rPr>
              <a:t>Estadisticas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812419" y="415762"/>
            <a:ext cx="16424583" cy="1442488"/>
            <a:chOff x="-34098" y="-31126"/>
            <a:chExt cx="2887081" cy="25355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852983" cy="177358"/>
            </a:xfrm>
            <a:custGeom>
              <a:avLst/>
              <a:gdLst/>
              <a:ahLst/>
              <a:cxnLst/>
              <a:rect l="l" t="t" r="r" b="b"/>
              <a:pathLst>
                <a:path w="2852983" h="177358">
                  <a:moveTo>
                    <a:pt x="7632" y="0"/>
                  </a:moveTo>
                  <a:lnTo>
                    <a:pt x="2845351" y="0"/>
                  </a:lnTo>
                  <a:cubicBezTo>
                    <a:pt x="2849566" y="0"/>
                    <a:pt x="2852983" y="3417"/>
                    <a:pt x="2852983" y="7632"/>
                  </a:cubicBezTo>
                  <a:lnTo>
                    <a:pt x="2852983" y="169726"/>
                  </a:lnTo>
                  <a:cubicBezTo>
                    <a:pt x="2852983" y="173941"/>
                    <a:pt x="2849566" y="177358"/>
                    <a:pt x="2845351" y="177358"/>
                  </a:cubicBezTo>
                  <a:lnTo>
                    <a:pt x="7632" y="177358"/>
                  </a:lnTo>
                  <a:cubicBezTo>
                    <a:pt x="3417" y="177358"/>
                    <a:pt x="0" y="173941"/>
                    <a:pt x="0" y="169726"/>
                  </a:cubicBezTo>
                  <a:lnTo>
                    <a:pt x="0" y="7632"/>
                  </a:lnTo>
                  <a:cubicBezTo>
                    <a:pt x="0" y="3417"/>
                    <a:pt x="3417" y="0"/>
                    <a:pt x="7632" y="0"/>
                  </a:cubicBezTo>
                  <a:close/>
                </a:path>
              </a:pathLst>
            </a:custGeom>
            <a:solidFill>
              <a:srgbClr val="E1C39D"/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-34098" y="-31126"/>
              <a:ext cx="2852983" cy="253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739"/>
                </a:lnSpc>
              </a:pPr>
              <a:r>
                <a:rPr lang="en-US" sz="4099" dirty="0">
                  <a:solidFill>
                    <a:srgbClr val="402E0D"/>
                  </a:solidFill>
                  <a:latin typeface="Roca Two"/>
                  <a:ea typeface="Roca Two"/>
                  <a:cs typeface="Roca Two"/>
                  <a:sym typeface="Roca Two"/>
                </a:rPr>
                <a:t>MENÚ PRINCIPAL DE OPCIONES</a:t>
              </a:r>
            </a:p>
          </p:txBody>
        </p:sp>
      </p:grpSp>
      <p:sp>
        <p:nvSpPr>
          <p:cNvPr id="49" name="Freeform 49"/>
          <p:cNvSpPr/>
          <p:nvPr/>
        </p:nvSpPr>
        <p:spPr>
          <a:xfrm flipH="1">
            <a:off x="122701" y="1148124"/>
            <a:ext cx="1811999" cy="1550023"/>
          </a:xfrm>
          <a:custGeom>
            <a:avLst/>
            <a:gdLst/>
            <a:ahLst/>
            <a:cxnLst/>
            <a:rect l="l" t="t" r="r" b="b"/>
            <a:pathLst>
              <a:path w="1811999" h="1550023">
                <a:moveTo>
                  <a:pt x="1811998" y="0"/>
                </a:moveTo>
                <a:lnTo>
                  <a:pt x="0" y="0"/>
                </a:lnTo>
                <a:lnTo>
                  <a:pt x="0" y="1550023"/>
                </a:lnTo>
                <a:lnTo>
                  <a:pt x="1811998" y="1550023"/>
                </a:lnTo>
                <a:lnTo>
                  <a:pt x="181199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 flipH="1">
            <a:off x="2181291" y="974753"/>
            <a:ext cx="1576664" cy="2016663"/>
          </a:xfrm>
          <a:custGeom>
            <a:avLst/>
            <a:gdLst/>
            <a:ahLst/>
            <a:cxnLst/>
            <a:rect l="l" t="t" r="r" b="b"/>
            <a:pathLst>
              <a:path w="1576664" h="2016663">
                <a:moveTo>
                  <a:pt x="1576664" y="0"/>
                </a:moveTo>
                <a:lnTo>
                  <a:pt x="0" y="0"/>
                </a:lnTo>
                <a:lnTo>
                  <a:pt x="0" y="2016663"/>
                </a:lnTo>
                <a:lnTo>
                  <a:pt x="1576664" y="2016663"/>
                </a:lnTo>
                <a:lnTo>
                  <a:pt x="157666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3304535" y="4035273"/>
            <a:ext cx="4529262" cy="4529262"/>
          </a:xfrm>
          <a:custGeom>
            <a:avLst/>
            <a:gdLst/>
            <a:ahLst/>
            <a:cxnLst/>
            <a:rect l="l" t="t" r="r" b="b"/>
            <a:pathLst>
              <a:path w="4529262" h="4529262">
                <a:moveTo>
                  <a:pt x="0" y="0"/>
                </a:moveTo>
                <a:lnTo>
                  <a:pt x="4529262" y="0"/>
                </a:lnTo>
                <a:lnTo>
                  <a:pt x="4529262" y="4529263"/>
                </a:lnTo>
                <a:lnTo>
                  <a:pt x="0" y="45292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52" name="Group 52"/>
          <p:cNvGrpSpPr/>
          <p:nvPr/>
        </p:nvGrpSpPr>
        <p:grpSpPr>
          <a:xfrm>
            <a:off x="11819698" y="7892485"/>
            <a:ext cx="1012189" cy="1012189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C39D">
                <a:alpha val="76863"/>
              </a:srgbClr>
            </a:solidFill>
            <a:ln w="19050" cap="sq">
              <a:solidFill>
                <a:srgbClr val="402E0D">
                  <a:alpha val="76863"/>
                </a:srgbClr>
              </a:solidFill>
              <a:prstDash val="solid"/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5" name="Freeform 55"/>
          <p:cNvSpPr/>
          <p:nvPr/>
        </p:nvSpPr>
        <p:spPr>
          <a:xfrm>
            <a:off x="9754914" y="7173125"/>
            <a:ext cx="1833378" cy="1680041"/>
          </a:xfrm>
          <a:custGeom>
            <a:avLst/>
            <a:gdLst/>
            <a:ahLst/>
            <a:cxnLst/>
            <a:rect l="l" t="t" r="r" b="b"/>
            <a:pathLst>
              <a:path w="1833378" h="1680041">
                <a:moveTo>
                  <a:pt x="0" y="0"/>
                </a:moveTo>
                <a:lnTo>
                  <a:pt x="1833377" y="0"/>
                </a:lnTo>
                <a:lnTo>
                  <a:pt x="1833377" y="1680041"/>
                </a:lnTo>
                <a:lnTo>
                  <a:pt x="0" y="168004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grpSp>
        <p:nvGrpSpPr>
          <p:cNvPr id="56" name="Group 56"/>
          <p:cNvGrpSpPr/>
          <p:nvPr/>
        </p:nvGrpSpPr>
        <p:grpSpPr>
          <a:xfrm>
            <a:off x="9334286" y="8564536"/>
            <a:ext cx="2991507" cy="680276"/>
            <a:chOff x="0" y="0"/>
            <a:chExt cx="525841" cy="119578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525841" cy="119578"/>
            </a:xfrm>
            <a:custGeom>
              <a:avLst/>
              <a:gdLst/>
              <a:ahLst/>
              <a:cxnLst/>
              <a:rect l="l" t="t" r="r" b="b"/>
              <a:pathLst>
                <a:path w="525841" h="119578">
                  <a:moveTo>
                    <a:pt x="41407" y="0"/>
                  </a:moveTo>
                  <a:lnTo>
                    <a:pt x="484434" y="0"/>
                  </a:lnTo>
                  <a:cubicBezTo>
                    <a:pt x="495416" y="0"/>
                    <a:pt x="505948" y="4363"/>
                    <a:pt x="513713" y="12128"/>
                  </a:cubicBezTo>
                  <a:cubicBezTo>
                    <a:pt x="521479" y="19893"/>
                    <a:pt x="525841" y="30426"/>
                    <a:pt x="525841" y="41407"/>
                  </a:cubicBezTo>
                  <a:lnTo>
                    <a:pt x="525841" y="78170"/>
                  </a:lnTo>
                  <a:cubicBezTo>
                    <a:pt x="525841" y="89152"/>
                    <a:pt x="521479" y="99684"/>
                    <a:pt x="513713" y="107450"/>
                  </a:cubicBezTo>
                  <a:cubicBezTo>
                    <a:pt x="505948" y="115215"/>
                    <a:pt x="495416" y="119578"/>
                    <a:pt x="484434" y="119578"/>
                  </a:cubicBezTo>
                  <a:lnTo>
                    <a:pt x="41407" y="119578"/>
                  </a:lnTo>
                  <a:cubicBezTo>
                    <a:pt x="30426" y="119578"/>
                    <a:pt x="19893" y="115215"/>
                    <a:pt x="12128" y="107450"/>
                  </a:cubicBezTo>
                  <a:cubicBezTo>
                    <a:pt x="4363" y="99684"/>
                    <a:pt x="0" y="89152"/>
                    <a:pt x="0" y="78170"/>
                  </a:cubicBezTo>
                  <a:lnTo>
                    <a:pt x="0" y="41407"/>
                  </a:lnTo>
                  <a:cubicBezTo>
                    <a:pt x="0" y="30426"/>
                    <a:pt x="4363" y="19893"/>
                    <a:pt x="12128" y="12128"/>
                  </a:cubicBezTo>
                  <a:cubicBezTo>
                    <a:pt x="19893" y="4363"/>
                    <a:pt x="30426" y="0"/>
                    <a:pt x="41407" y="0"/>
                  </a:cubicBezTo>
                  <a:close/>
                </a:path>
              </a:pathLst>
            </a:custGeom>
            <a:solidFill>
              <a:srgbClr val="E1C39D"/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525841" cy="157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4054845" y="1910446"/>
            <a:ext cx="1012189" cy="1012189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C39D">
                <a:alpha val="76863"/>
              </a:srgbClr>
            </a:solidFill>
            <a:ln w="19050" cap="sq">
              <a:solidFill>
                <a:srgbClr val="402E0D">
                  <a:alpha val="76863"/>
                </a:srgbClr>
              </a:solidFill>
              <a:prstDash val="solid"/>
              <a:miter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696438" y="2633726"/>
            <a:ext cx="4011956" cy="680276"/>
            <a:chOff x="0" y="0"/>
            <a:chExt cx="705214" cy="119578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705214" cy="119578"/>
            </a:xfrm>
            <a:custGeom>
              <a:avLst/>
              <a:gdLst/>
              <a:ahLst/>
              <a:cxnLst/>
              <a:rect l="l" t="t" r="r" b="b"/>
              <a:pathLst>
                <a:path w="705214" h="119578">
                  <a:moveTo>
                    <a:pt x="30875" y="0"/>
                  </a:moveTo>
                  <a:lnTo>
                    <a:pt x="674338" y="0"/>
                  </a:lnTo>
                  <a:cubicBezTo>
                    <a:pt x="691390" y="0"/>
                    <a:pt x="705214" y="13823"/>
                    <a:pt x="705214" y="30875"/>
                  </a:cubicBezTo>
                  <a:lnTo>
                    <a:pt x="705214" y="88702"/>
                  </a:lnTo>
                  <a:cubicBezTo>
                    <a:pt x="705214" y="105754"/>
                    <a:pt x="691390" y="119578"/>
                    <a:pt x="674338" y="119578"/>
                  </a:cubicBezTo>
                  <a:lnTo>
                    <a:pt x="30875" y="119578"/>
                  </a:lnTo>
                  <a:cubicBezTo>
                    <a:pt x="13823" y="119578"/>
                    <a:pt x="0" y="105754"/>
                    <a:pt x="0" y="88702"/>
                  </a:cubicBezTo>
                  <a:lnTo>
                    <a:pt x="0" y="30875"/>
                  </a:lnTo>
                  <a:cubicBezTo>
                    <a:pt x="0" y="13823"/>
                    <a:pt x="13823" y="0"/>
                    <a:pt x="30875" y="0"/>
                  </a:cubicBezTo>
                  <a:close/>
                </a:path>
              </a:pathLst>
            </a:custGeom>
            <a:solidFill>
              <a:srgbClr val="E1C39D"/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0" y="-38100"/>
              <a:ext cx="705214" cy="157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534876" y="2810868"/>
            <a:ext cx="4370595" cy="39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869" spc="-65">
                <a:solidFill>
                  <a:srgbClr val="402E0D"/>
                </a:solidFill>
                <a:latin typeface="Roca Two"/>
                <a:ea typeface="Roca Two"/>
                <a:cs typeface="Roca Two"/>
                <a:sym typeface="Roca Two"/>
              </a:rPr>
              <a:t>Disponibilidad carpas</a:t>
            </a:r>
          </a:p>
        </p:txBody>
      </p:sp>
      <p:sp>
        <p:nvSpPr>
          <p:cNvPr id="66" name="AutoShape 66"/>
          <p:cNvSpPr/>
          <p:nvPr/>
        </p:nvSpPr>
        <p:spPr>
          <a:xfrm flipV="1">
            <a:off x="4708394" y="2948826"/>
            <a:ext cx="1067131" cy="78153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67" name="AutoShape 67"/>
          <p:cNvSpPr/>
          <p:nvPr/>
        </p:nvSpPr>
        <p:spPr>
          <a:xfrm flipV="1">
            <a:off x="8927717" y="4301082"/>
            <a:ext cx="921831" cy="1142943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68" name="AutoShape 68"/>
          <p:cNvSpPr/>
          <p:nvPr/>
        </p:nvSpPr>
        <p:spPr>
          <a:xfrm>
            <a:off x="8669755" y="2922635"/>
            <a:ext cx="823953" cy="743146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69" name="AutoShape 69"/>
          <p:cNvSpPr/>
          <p:nvPr/>
        </p:nvSpPr>
        <p:spPr>
          <a:xfrm flipV="1">
            <a:off x="3071063" y="5784163"/>
            <a:ext cx="3908953" cy="1285413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70" name="AutoShape 70"/>
          <p:cNvSpPr/>
          <p:nvPr/>
        </p:nvSpPr>
        <p:spPr>
          <a:xfrm>
            <a:off x="3071063" y="7572273"/>
            <a:ext cx="1225776" cy="1640817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71" name="AutoShape 71"/>
          <p:cNvSpPr/>
          <p:nvPr/>
        </p:nvSpPr>
        <p:spPr>
          <a:xfrm flipV="1">
            <a:off x="7144610" y="9200109"/>
            <a:ext cx="2234247" cy="331007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72" name="Freeform 72"/>
          <p:cNvSpPr/>
          <p:nvPr/>
        </p:nvSpPr>
        <p:spPr>
          <a:xfrm>
            <a:off x="1811999" y="1132486"/>
            <a:ext cx="1052368" cy="1555920"/>
          </a:xfrm>
          <a:custGeom>
            <a:avLst/>
            <a:gdLst/>
            <a:ahLst/>
            <a:cxnLst/>
            <a:rect l="l" t="t" r="r" b="b"/>
            <a:pathLst>
              <a:path w="1052368" h="1555920">
                <a:moveTo>
                  <a:pt x="0" y="0"/>
                </a:moveTo>
                <a:lnTo>
                  <a:pt x="1052367" y="0"/>
                </a:lnTo>
                <a:lnTo>
                  <a:pt x="1052367" y="1555920"/>
                </a:lnTo>
                <a:lnTo>
                  <a:pt x="0" y="15559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73" name="TextBox 73"/>
          <p:cNvSpPr txBox="1"/>
          <p:nvPr/>
        </p:nvSpPr>
        <p:spPr>
          <a:xfrm>
            <a:off x="8465422" y="8746571"/>
            <a:ext cx="4729235" cy="425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3104" spc="-71">
                <a:solidFill>
                  <a:srgbClr val="402E0D"/>
                </a:solidFill>
                <a:latin typeface="Roca Two"/>
                <a:ea typeface="Roca Two"/>
                <a:cs typeface="Roca Two"/>
                <a:sym typeface="Roca Two"/>
              </a:rPr>
              <a:t>Finalizar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2102218" y="3177305"/>
            <a:ext cx="1339268" cy="5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607" b="1" spc="-126">
                <a:solidFill>
                  <a:srgbClr val="000000">
                    <a:alpha val="76863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504367" y="8466729"/>
            <a:ext cx="1339268" cy="5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607" b="1" spc="-126">
                <a:solidFill>
                  <a:srgbClr val="000000">
                    <a:alpha val="76863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1656158" y="8126788"/>
            <a:ext cx="1339268" cy="5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607" b="1" spc="-126">
                <a:solidFill>
                  <a:srgbClr val="000000">
                    <a:alpha val="76863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07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891305" y="2144749"/>
            <a:ext cx="1339268" cy="5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607" b="1" spc="-126">
                <a:solidFill>
                  <a:srgbClr val="000000">
                    <a:alpha val="76863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9062826" y="8581280"/>
            <a:ext cx="572154" cy="115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5"/>
              </a:lnSpc>
            </a:pPr>
            <a:r>
              <a:rPr lang="en-US" sz="6753" b="1" dirty="0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X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704492" y="3417483"/>
            <a:ext cx="6879015" cy="5633501"/>
            <a:chOff x="0" y="0"/>
            <a:chExt cx="1291075" cy="10573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91075" cy="1057313"/>
            </a:xfrm>
            <a:custGeom>
              <a:avLst/>
              <a:gdLst/>
              <a:ahLst/>
              <a:cxnLst/>
              <a:rect l="l" t="t" r="r" b="b"/>
              <a:pathLst>
                <a:path w="1291075" h="1057313">
                  <a:moveTo>
                    <a:pt x="27011" y="0"/>
                  </a:moveTo>
                  <a:lnTo>
                    <a:pt x="1264065" y="0"/>
                  </a:lnTo>
                  <a:cubicBezTo>
                    <a:pt x="1271228" y="0"/>
                    <a:pt x="1278098" y="2846"/>
                    <a:pt x="1283164" y="7911"/>
                  </a:cubicBezTo>
                  <a:cubicBezTo>
                    <a:pt x="1288229" y="12977"/>
                    <a:pt x="1291075" y="19847"/>
                    <a:pt x="1291075" y="27011"/>
                  </a:cubicBezTo>
                  <a:lnTo>
                    <a:pt x="1291075" y="1030303"/>
                  </a:lnTo>
                  <a:cubicBezTo>
                    <a:pt x="1291075" y="1045220"/>
                    <a:pt x="1278982" y="1057313"/>
                    <a:pt x="1264065" y="1057313"/>
                  </a:cubicBezTo>
                  <a:lnTo>
                    <a:pt x="27011" y="1057313"/>
                  </a:lnTo>
                  <a:cubicBezTo>
                    <a:pt x="12093" y="1057313"/>
                    <a:pt x="0" y="1045220"/>
                    <a:pt x="0" y="1030303"/>
                  </a:cubicBezTo>
                  <a:lnTo>
                    <a:pt x="0" y="27011"/>
                  </a:lnTo>
                  <a:cubicBezTo>
                    <a:pt x="0" y="12093"/>
                    <a:pt x="12093" y="0"/>
                    <a:pt x="27011" y="0"/>
                  </a:cubicBezTo>
                  <a:close/>
                </a:path>
              </a:pathLst>
            </a:custGeom>
            <a:solidFill>
              <a:srgbClr val="1E6D82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91075" cy="1057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479"/>
                </a:lnSpc>
              </a:pPr>
              <a:r>
                <a:rPr lang="en-US" sz="5399" dirty="0">
                  <a:solidFill>
                    <a:srgbClr val="F0E6DA"/>
                  </a:solidFill>
                  <a:latin typeface="Roca Two"/>
                  <a:ea typeface="Roca Two"/>
                  <a:cs typeface="Roca Two"/>
                  <a:sym typeface="Roca Two"/>
                </a:rPr>
                <a:t>PARTICIPANTES:</a:t>
              </a:r>
            </a:p>
            <a:p>
              <a:pPr algn="ctr">
                <a:lnSpc>
                  <a:spcPts val="6479"/>
                </a:lnSpc>
              </a:pPr>
              <a:r>
                <a:rPr lang="en-US" sz="5399" dirty="0">
                  <a:solidFill>
                    <a:srgbClr val="F0E6DA"/>
                  </a:solidFill>
                  <a:latin typeface="Roca Two"/>
                  <a:ea typeface="Roca Two"/>
                  <a:cs typeface="Roca Two"/>
                  <a:sym typeface="Roca Two"/>
                </a:rPr>
                <a:t>Florencia Ríos</a:t>
              </a:r>
            </a:p>
            <a:p>
              <a:pPr algn="ctr">
                <a:lnSpc>
                  <a:spcPts val="6479"/>
                </a:lnSpc>
              </a:pPr>
              <a:r>
                <a:rPr lang="en-US" sz="5399" dirty="0" err="1">
                  <a:solidFill>
                    <a:srgbClr val="F0E6DA"/>
                  </a:solidFill>
                  <a:latin typeface="Roca Two"/>
                  <a:ea typeface="Roca Two"/>
                  <a:cs typeface="Roca Two"/>
                  <a:sym typeface="Roca Two"/>
                </a:rPr>
                <a:t>Rocío</a:t>
              </a:r>
              <a:r>
                <a:rPr lang="en-US" sz="5399" dirty="0">
                  <a:solidFill>
                    <a:srgbClr val="F0E6DA"/>
                  </a:solidFill>
                  <a:latin typeface="Roca Two"/>
                  <a:ea typeface="Roca Two"/>
                  <a:cs typeface="Roca Two"/>
                  <a:sym typeface="Roca Two"/>
                </a:rPr>
                <a:t> </a:t>
              </a:r>
              <a:r>
                <a:rPr lang="en-US" sz="5399" dirty="0" err="1">
                  <a:solidFill>
                    <a:srgbClr val="F0E6DA"/>
                  </a:solidFill>
                  <a:latin typeface="Roca Two"/>
                  <a:ea typeface="Roca Two"/>
                  <a:cs typeface="Roca Two"/>
                  <a:sym typeface="Roca Two"/>
                </a:rPr>
                <a:t>Miñones</a:t>
              </a:r>
              <a:endParaRPr lang="en-US" sz="5399" dirty="0">
                <a:solidFill>
                  <a:srgbClr val="F0E6DA"/>
                </a:solidFill>
                <a:latin typeface="Roca Two"/>
                <a:ea typeface="Roca Two"/>
                <a:cs typeface="Roca Two"/>
                <a:sym typeface="Roca Two"/>
              </a:endParaRPr>
            </a:p>
            <a:p>
              <a:pPr algn="ctr">
                <a:lnSpc>
                  <a:spcPts val="6479"/>
                </a:lnSpc>
              </a:pPr>
              <a:r>
                <a:rPr lang="en-US" sz="5399" dirty="0">
                  <a:solidFill>
                    <a:srgbClr val="F0E6DA"/>
                  </a:solidFill>
                  <a:latin typeface="Roca Two"/>
                  <a:ea typeface="Roca Two"/>
                  <a:cs typeface="Roca Two"/>
                  <a:sym typeface="Roca Two"/>
                </a:rPr>
                <a:t>Dolores Ortiz</a:t>
              </a:r>
            </a:p>
            <a:p>
              <a:pPr algn="ctr">
                <a:lnSpc>
                  <a:spcPts val="6479"/>
                </a:lnSpc>
              </a:pPr>
              <a:r>
                <a:rPr lang="en-US" sz="5399" dirty="0">
                  <a:solidFill>
                    <a:srgbClr val="F0E6DA"/>
                  </a:solidFill>
                  <a:latin typeface="Roca Two"/>
                  <a:ea typeface="Roca Two"/>
                  <a:cs typeface="Roca Two"/>
                  <a:sym typeface="Roca Two"/>
                </a:rPr>
                <a:t>Martín López Pastor</a:t>
              </a:r>
            </a:p>
            <a:p>
              <a:pPr algn="ctr">
                <a:lnSpc>
                  <a:spcPts val="6479"/>
                </a:lnSpc>
              </a:pPr>
              <a:r>
                <a:rPr lang="en-US" sz="5399" dirty="0">
                  <a:solidFill>
                    <a:srgbClr val="F0E6DA"/>
                  </a:solidFill>
                  <a:latin typeface="Roca Two"/>
                  <a:ea typeface="Roca Two"/>
                  <a:cs typeface="Roca Two"/>
                  <a:sym typeface="Roca Two"/>
                </a:rPr>
                <a:t>Facundo </a:t>
              </a:r>
              <a:r>
                <a:rPr lang="en-US" sz="5399" dirty="0" err="1">
                  <a:solidFill>
                    <a:srgbClr val="F0E6DA"/>
                  </a:solidFill>
                  <a:latin typeface="Roca Two"/>
                  <a:ea typeface="Roca Two"/>
                  <a:cs typeface="Roca Two"/>
                  <a:sym typeface="Roca Two"/>
                </a:rPr>
                <a:t>Rodinó</a:t>
              </a:r>
              <a:endParaRPr lang="en-US" sz="5399" dirty="0">
                <a:solidFill>
                  <a:srgbClr val="F0E6DA"/>
                </a:solidFill>
                <a:latin typeface="Roca Two"/>
                <a:ea typeface="Roca Two"/>
                <a:cs typeface="Roca Two"/>
                <a:sym typeface="Roca Two"/>
              </a:endParaRPr>
            </a:p>
            <a:p>
              <a:pPr marL="0" lvl="0" indent="0" algn="ctr">
                <a:lnSpc>
                  <a:spcPts val="3239"/>
                </a:lnSpc>
                <a:spcBef>
                  <a:spcPct val="0"/>
                </a:spcBef>
              </a:pPr>
              <a:endParaRPr lang="en-US" sz="5399" dirty="0">
                <a:solidFill>
                  <a:srgbClr val="F0E6DA"/>
                </a:solidFill>
                <a:latin typeface="Roca Two"/>
                <a:ea typeface="Roca Two"/>
                <a:cs typeface="Roca Two"/>
                <a:sym typeface="Roca Two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336050" y="1244696"/>
            <a:ext cx="7615899" cy="882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6500" spc="-149">
                <a:solidFill>
                  <a:srgbClr val="402E0D"/>
                </a:solidFill>
                <a:latin typeface="Roca Two"/>
                <a:ea typeface="Roca Two"/>
                <a:cs typeface="Roca Two"/>
                <a:sym typeface="Roca Two"/>
              </a:rPr>
              <a:t>Grupo 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36050" y="2474507"/>
            <a:ext cx="7615899" cy="67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5000" spc="-115">
                <a:solidFill>
                  <a:srgbClr val="402E0D"/>
                </a:solidFill>
                <a:latin typeface="Roca Two"/>
                <a:ea typeface="Roca Two"/>
                <a:cs typeface="Roca Two"/>
                <a:sym typeface="Roca Two"/>
              </a:rPr>
              <a:t>Gracias por su atención</a:t>
            </a:r>
          </a:p>
        </p:txBody>
      </p:sp>
    </p:spTree>
  </p:cSld>
  <p:clrMapOvr>
    <a:masterClrMapping/>
  </p:clrMapOvr>
  <p:transition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</Words>
  <Application>Microsoft Office PowerPoint</Application>
  <PresentationFormat>Personalizado</PresentationFormat>
  <Paragraphs>46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Open Sans Bold</vt:lpstr>
      <vt:lpstr>Arial</vt:lpstr>
      <vt:lpstr>Roca Two</vt:lpstr>
      <vt:lpstr>DM Sans Bold</vt:lpstr>
      <vt:lpstr>Calibri</vt:lpstr>
      <vt:lpstr>DM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Vacaciones de Verano Ilustrado Corporativo Rosa y Beige</dc:title>
  <dc:creator>Martín López Pastor</dc:creator>
  <cp:lastModifiedBy>LÓPEZ PASTOR MARTÍN</cp:lastModifiedBy>
  <cp:revision>3</cp:revision>
  <dcterms:created xsi:type="dcterms:W3CDTF">2006-08-16T00:00:00Z</dcterms:created>
  <dcterms:modified xsi:type="dcterms:W3CDTF">2025-09-10T02:11:17Z</dcterms:modified>
  <dc:identifier>DAGx8rHLEhs</dc:identifier>
</cp:coreProperties>
</file>